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3" r:id="rId3"/>
    <p:sldId id="309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36" r:id="rId20"/>
    <p:sldId id="337" r:id="rId21"/>
    <p:sldId id="338" r:id="rId22"/>
    <p:sldId id="339" r:id="rId23"/>
    <p:sldId id="340" r:id="rId24"/>
    <p:sldId id="341" r:id="rId2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2115" autoAdjust="0"/>
  </p:normalViewPr>
  <p:slideViewPr>
    <p:cSldViewPr>
      <p:cViewPr varScale="1">
        <p:scale>
          <a:sx n="63" d="100"/>
          <a:sy n="63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7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12/14/2016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5BF227-4E03-4861-AE2F-4202A3F9D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12/14/2016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12/14/2016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12/14/2016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pPr rtl="0"/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Chapter 2.2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Control Structures (Iteration)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Dr. Shady Yehia Elmashad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Examples Using the </a:t>
            </a:r>
            <a:r>
              <a:rPr lang="en-US" sz="3600" noProof="1">
                <a:latin typeface="Courier"/>
              </a:rPr>
              <a:t>for</a:t>
            </a:r>
            <a:r>
              <a:rPr lang="en-US" sz="3600" noProof="1"/>
              <a:t> Structure 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Sum the odd numbers from 0 to 100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500" y="1500188"/>
            <a:ext cx="5715000" cy="4143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14500" y="5929313"/>
            <a:ext cx="5715000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85938" y="5988050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Summation = </a:t>
            </a:r>
            <a:endParaRPr lang="ar-EG" sz="2000"/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143108" y="1643612"/>
            <a:ext cx="4714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#include &lt;</a:t>
            </a:r>
            <a:r>
              <a:rPr lang="en-US" sz="2400" dirty="0" err="1"/>
              <a:t>iostram.h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 (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sum = 0 ;</a:t>
            </a:r>
          </a:p>
          <a:p>
            <a:r>
              <a:rPr lang="en-US" sz="2400" dirty="0"/>
              <a:t>    for ( int </a:t>
            </a:r>
            <a:r>
              <a:rPr lang="en-US" sz="2400" dirty="0" err="1"/>
              <a:t>i</a:t>
            </a:r>
            <a:r>
              <a:rPr lang="en-US" sz="2400" dirty="0"/>
              <a:t> = 1; </a:t>
            </a:r>
            <a:r>
              <a:rPr lang="en-US" sz="2400" dirty="0" err="1"/>
              <a:t>i</a:t>
            </a:r>
            <a:r>
              <a:rPr lang="en-US" sz="2400" dirty="0"/>
              <a:t> &lt; = 100; </a:t>
            </a:r>
            <a:r>
              <a:rPr lang="en-US" sz="2400" dirty="0" err="1"/>
              <a:t>i</a:t>
            </a:r>
            <a:r>
              <a:rPr lang="en-US" sz="2400" dirty="0"/>
              <a:t>+=2 )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sum = sum +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r>
              <a:rPr lang="en-US" sz="2400" dirty="0"/>
              <a:t>  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Summation = “ &lt;&lt; sum ;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Examples Using the </a:t>
            </a:r>
            <a:r>
              <a:rPr lang="en-US" sz="3600" noProof="1">
                <a:latin typeface="Courier"/>
              </a:rPr>
              <a:t>for</a:t>
            </a:r>
            <a:r>
              <a:rPr lang="en-US" sz="3600" noProof="1"/>
              <a:t> Structure 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Printing characters depending on user entry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500" y="1500188"/>
            <a:ext cx="5715000" cy="4143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14500" y="5929313"/>
            <a:ext cx="5715000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071670" y="1643612"/>
            <a:ext cx="4714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iostram.h</a:t>
            </a:r>
            <a:r>
              <a:rPr lang="en-US" sz="2000" dirty="0"/>
              <a:t>&gt;</a:t>
            </a:r>
          </a:p>
          <a:p>
            <a:r>
              <a:rPr lang="en-US" sz="2000" dirty="0"/>
              <a:t>void main (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n ; char  </a:t>
            </a:r>
            <a:r>
              <a:rPr lang="en-US" sz="2000" dirty="0" err="1"/>
              <a:t>ch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character: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</a:t>
            </a:r>
            <a:r>
              <a:rPr lang="en-US" sz="2000" dirty="0" err="1"/>
              <a:t>ch</a:t>
            </a:r>
            <a:r>
              <a:rPr lang="en-US" sz="2000" dirty="0"/>
              <a:t> 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number of repetition: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 ;</a:t>
            </a:r>
          </a:p>
          <a:p>
            <a:r>
              <a:rPr lang="en-US" sz="2000" dirty="0"/>
              <a:t>       for (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 n ; </a:t>
            </a:r>
            <a:r>
              <a:rPr lang="en-US" sz="2000" dirty="0" err="1"/>
              <a:t>i</a:t>
            </a:r>
            <a:r>
              <a:rPr lang="en-US" sz="2000" dirty="0"/>
              <a:t>++ )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cout</a:t>
            </a:r>
            <a:r>
              <a:rPr lang="en-US" sz="2000" dirty="0"/>
              <a:t> &lt;&lt;  </a:t>
            </a:r>
            <a:r>
              <a:rPr lang="en-US" sz="2000" dirty="0" err="1"/>
              <a:t>ch</a:t>
            </a:r>
            <a:r>
              <a:rPr lang="en-US" sz="2000" dirty="0"/>
              <a:t>;</a:t>
            </a:r>
          </a:p>
          <a:p>
            <a:r>
              <a:rPr lang="en-US" sz="2000" dirty="0"/>
              <a:t> }</a:t>
            </a:r>
            <a:endParaRPr lang="ar-EG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  The while Repetition Structure	</a:t>
            </a:r>
            <a:br>
              <a:rPr lang="en-US" sz="3600" noProof="1"/>
            </a:br>
            <a:endParaRPr lang="en-US" sz="3600" dirty="0"/>
          </a:p>
        </p:txBody>
      </p:sp>
      <p:graphicFrame>
        <p:nvGraphicFramePr>
          <p:cNvPr id="172034" name="Object 21"/>
          <p:cNvGraphicFramePr>
            <a:graphicFrameLocks noChangeAspect="1"/>
          </p:cNvGraphicFramePr>
          <p:nvPr/>
        </p:nvGraphicFramePr>
        <p:xfrm>
          <a:off x="609600" y="1770063"/>
          <a:ext cx="7748588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8" name="VISIO" r:id="rId4" imgW="3464052" imgH="999744" progId="">
                  <p:embed/>
                </p:oleObj>
              </mc:Choice>
              <mc:Fallback>
                <p:oleObj name="VISIO" r:id="rId4" imgW="3464052" imgH="999744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70063"/>
                        <a:ext cx="7748588" cy="273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  The while Repetition Structure	</a:t>
            </a:r>
            <a:br>
              <a:rPr lang="en-US" sz="3600" noProof="1"/>
            </a:br>
            <a:endParaRPr lang="en-US" sz="3600" dirty="0"/>
          </a:p>
        </p:txBody>
      </p:sp>
      <p:graphicFrame>
        <p:nvGraphicFramePr>
          <p:cNvPr id="173059" name="Object 4"/>
          <p:cNvGraphicFramePr>
            <a:graphicFrameLocks noChangeAspect="1"/>
          </p:cNvGraphicFramePr>
          <p:nvPr/>
        </p:nvGraphicFramePr>
        <p:xfrm>
          <a:off x="214282" y="928670"/>
          <a:ext cx="8358246" cy="5616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3" name="VISIO" r:id="rId4" imgW="4315968" imgH="2941320" progId="">
                  <p:embed/>
                </p:oleObj>
              </mc:Choice>
              <mc:Fallback>
                <p:oleObj name="VISIO" r:id="rId4" imgW="4315968" imgH="294132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928670"/>
                        <a:ext cx="8358246" cy="56165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While Semantics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  The while Repetition Structure	</a:t>
            </a:r>
            <a:br>
              <a:rPr lang="en-US" sz="3600" noProof="1"/>
            </a:br>
            <a:endParaRPr lang="en-US" sz="3600" dirty="0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40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Repetition structure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</a:t>
            </a:r>
            <a:r>
              <a:rPr lang="en-US" sz="2400" dirty="0"/>
              <a:t>Programmer specifies an action to be repeated while some condition remains true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err="1"/>
              <a:t>Psuedocode</a:t>
            </a:r>
            <a:endParaRPr lang="en-US" sz="2400" dirty="0"/>
          </a:p>
          <a:p>
            <a:pPr lvl="2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while there are more items on my shopping list</a:t>
            </a:r>
          </a:p>
          <a:p>
            <a:pPr lvl="2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   Purchase next item and cross it off my list</a:t>
            </a:r>
            <a:r>
              <a:rPr lang="en-US" sz="2400" dirty="0">
                <a:solidFill>
                  <a:srgbClr val="CC3300"/>
                </a:solidFill>
              </a:rPr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b="1" dirty="0">
                <a:latin typeface="Courier New" pitchFamily="49" charset="0"/>
              </a:rPr>
              <a:t> while</a:t>
            </a:r>
            <a:r>
              <a:rPr lang="en-US" sz="2400" dirty="0"/>
              <a:t> loop repeated until condition becomes false.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3200" dirty="0"/>
              <a:t>Example</a:t>
            </a:r>
            <a:endParaRPr lang="en-US" sz="2000" dirty="0"/>
          </a:p>
          <a:p>
            <a:pPr lvl="3" algn="l" rtl="0" eaLnBrk="1" hangingPunct="1"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product = 2;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while ( product &lt;= 1000 )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product = 2 * product;</a:t>
            </a:r>
          </a:p>
          <a:p>
            <a:pPr algn="l" rtl="0" eaLnBrk="1" hangingPunct="1"/>
            <a:endParaRPr lang="en-US" sz="2000" b="1" dirty="0">
              <a:latin typeface="Courier New" pitchFamily="49" charset="0"/>
            </a:endParaRPr>
          </a:p>
          <a:p>
            <a:pPr algn="l" rtl="0" eaLnBrk="1" hangingPunct="1"/>
            <a:endParaRPr lang="en-US" sz="2000" dirty="0"/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  The while Repetition Structure	</a:t>
            </a:r>
            <a:br>
              <a:rPr lang="en-US" sz="3600" noProof="1"/>
            </a:br>
            <a:endParaRPr lang="en-US" sz="36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243786" cy="71438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Flowchart of </a:t>
            </a:r>
            <a:r>
              <a:rPr lang="en-US" sz="2800" b="1" dirty="0">
                <a:latin typeface="Courier New" pitchFamily="49" charset="0"/>
              </a:rPr>
              <a:t>while</a:t>
            </a:r>
            <a:r>
              <a:rPr lang="en-US" sz="2800" dirty="0"/>
              <a:t> loop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928662" y="2524133"/>
            <a:ext cx="6429420" cy="2405065"/>
            <a:chOff x="545" y="2231"/>
            <a:chExt cx="1791" cy="714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545" y="2424"/>
              <a:ext cx="768" cy="349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90" y="9989"/>
                  </a:moveTo>
                  <a:lnTo>
                    <a:pt x="9990" y="19977"/>
                  </a:lnTo>
                  <a:lnTo>
                    <a:pt x="0" y="9989"/>
                  </a:lnTo>
                  <a:lnTo>
                    <a:pt x="9990" y="0"/>
                  </a:lnTo>
                  <a:lnTo>
                    <a:pt x="19990" y="998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637" y="2569"/>
              <a:ext cx="583" cy="7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b="1" dirty="0">
                  <a:latin typeface="Courier New" pitchFamily="49" charset="0"/>
                </a:rPr>
                <a:t>product &lt;= 1000</a:t>
              </a:r>
            </a:p>
            <a:p>
              <a:pPr>
                <a:spcBef>
                  <a:spcPct val="0"/>
                </a:spcBef>
              </a:pPr>
              <a:endParaRPr lang="en-US" b="1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928" y="2280"/>
              <a:ext cx="0" cy="146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928" y="2773"/>
              <a:ext cx="0" cy="123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3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904" y="2231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904" y="2897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auto">
            <a:xfrm>
              <a:off x="1313" y="2601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520" y="2570"/>
              <a:ext cx="800" cy="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b="1">
                  <a:latin typeface="Courier New" pitchFamily="49" charset="0"/>
                </a:rPr>
                <a:t>product = 2 * product</a:t>
              </a:r>
            </a:p>
            <a:p>
              <a:pPr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1505" y="2548"/>
              <a:ext cx="831" cy="106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90" y="0"/>
                  </a:moveTo>
                  <a:lnTo>
                    <a:pt x="19990" y="19925"/>
                  </a:lnTo>
                  <a:lnTo>
                    <a:pt x="0" y="19925"/>
                  </a:lnTo>
                  <a:lnTo>
                    <a:pt x="0" y="0"/>
                  </a:lnTo>
                  <a:lnTo>
                    <a:pt x="19990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320" y="2510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976" y="2775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b="1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b="1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934" y="2336"/>
              <a:ext cx="991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auto">
            <a:xfrm>
              <a:off x="1922" y="2336"/>
              <a:ext cx="0" cy="208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5. Examples Using the </a:t>
            </a:r>
            <a:r>
              <a:rPr lang="en-US" sz="3600" noProof="1">
                <a:latin typeface="Courier"/>
              </a:rPr>
              <a:t>while </a:t>
            </a:r>
            <a:r>
              <a:rPr lang="en-US" sz="3600" noProof="1"/>
              <a:t>Structure</a:t>
            </a:r>
            <a:endParaRPr lang="en-US" sz="3600" dirty="0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657225" y="857232"/>
            <a:ext cx="7772400" cy="57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  <a:latin typeface="+mj-lt"/>
                <a:ea typeface="+mj-ea"/>
                <a:cs typeface="+mj-cs"/>
              </a:rPr>
              <a:t>Printing characters depending on user entry</a:t>
            </a:r>
            <a:endParaRPr lang="en-US" sz="28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857375" y="1500188"/>
            <a:ext cx="5429250" cy="4786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4" name="TextBox 5"/>
          <p:cNvSpPr txBox="1">
            <a:spLocks noChangeArrowheads="1"/>
          </p:cNvSpPr>
          <p:nvPr/>
        </p:nvSpPr>
        <p:spPr bwMode="auto">
          <a:xfrm>
            <a:off x="2214563" y="1599563"/>
            <a:ext cx="47148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iostram.h</a:t>
            </a:r>
            <a:r>
              <a:rPr lang="en-US" sz="2000" dirty="0"/>
              <a:t>&gt;</a:t>
            </a:r>
          </a:p>
          <a:p>
            <a:r>
              <a:rPr lang="en-US" sz="2000" dirty="0"/>
              <a:t>void main (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n, </a:t>
            </a:r>
            <a:r>
              <a:rPr lang="en-US" sz="2000" dirty="0" err="1"/>
              <a:t>i</a:t>
            </a:r>
            <a:r>
              <a:rPr lang="en-US" sz="2000" dirty="0"/>
              <a:t> = 0 ; char  </a:t>
            </a:r>
            <a:r>
              <a:rPr lang="en-US" sz="2000" dirty="0" err="1"/>
              <a:t>ch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character: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</a:t>
            </a:r>
            <a:r>
              <a:rPr lang="en-US" sz="2000" dirty="0" err="1"/>
              <a:t>ch</a:t>
            </a:r>
            <a:r>
              <a:rPr lang="en-US" sz="2000" dirty="0"/>
              <a:t> 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number of repetition: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 ;</a:t>
            </a:r>
          </a:p>
          <a:p>
            <a:r>
              <a:rPr lang="en-US" sz="2000" dirty="0"/>
              <a:t>       while ( </a:t>
            </a:r>
            <a:r>
              <a:rPr lang="en-US" sz="2000" dirty="0" err="1"/>
              <a:t>i</a:t>
            </a:r>
            <a:r>
              <a:rPr lang="en-US" sz="2000" dirty="0"/>
              <a:t> &lt;  n )    {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cout</a:t>
            </a:r>
            <a:r>
              <a:rPr lang="en-US" sz="2000" dirty="0"/>
              <a:t> &lt;&lt;  </a:t>
            </a:r>
            <a:r>
              <a:rPr lang="en-US" sz="2000" dirty="0" err="1"/>
              <a:t>ch</a:t>
            </a:r>
            <a:r>
              <a:rPr lang="en-US" sz="2000" dirty="0"/>
              <a:t> ;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i</a:t>
            </a:r>
            <a:r>
              <a:rPr lang="en-US" sz="2000" dirty="0"/>
              <a:t> ++ ;</a:t>
            </a:r>
          </a:p>
          <a:p>
            <a:r>
              <a:rPr lang="en-US" sz="2000" dirty="0"/>
              <a:t>       }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5. Examples Using the </a:t>
            </a:r>
            <a:r>
              <a:rPr lang="en-US" sz="3600" noProof="1">
                <a:latin typeface="Courier"/>
              </a:rPr>
              <a:t>while </a:t>
            </a:r>
            <a:r>
              <a:rPr lang="en-US" sz="3600" noProof="1"/>
              <a:t>Structure</a:t>
            </a:r>
            <a:endParaRPr lang="en-US" sz="3600" dirty="0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514376" y="857232"/>
            <a:ext cx="7772400" cy="57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700" b="1" kern="0" noProof="1">
                <a:solidFill>
                  <a:srgbClr val="FF3300"/>
                </a:solidFill>
              </a:rPr>
              <a:t>The summation of the numbers squared from 0 to 10 </a:t>
            </a:r>
            <a:endParaRPr lang="en-US" sz="2700" b="1" kern="0" dirty="0">
              <a:solidFill>
                <a:srgbClr val="FF33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57375" y="1500188"/>
            <a:ext cx="5429250" cy="4786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000250" y="1500174"/>
            <a:ext cx="5143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#include &lt;</a:t>
            </a:r>
            <a:r>
              <a:rPr lang="en-US" sz="2400" dirty="0" err="1"/>
              <a:t>iostram.h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 (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sq_sum</a:t>
            </a:r>
            <a:r>
              <a:rPr lang="en-US" sz="2400" dirty="0"/>
              <a:t> = 0, x = 0, y ; </a:t>
            </a:r>
          </a:p>
          <a:p>
            <a:r>
              <a:rPr lang="en-US" sz="2400" dirty="0"/>
              <a:t>      while ( x &lt; =  10 )    {</a:t>
            </a:r>
          </a:p>
          <a:p>
            <a:r>
              <a:rPr lang="en-US" sz="2400" dirty="0"/>
              <a:t>       y = x * x ;</a:t>
            </a:r>
          </a:p>
          <a:p>
            <a:r>
              <a:rPr lang="en-US" sz="2400" dirty="0"/>
              <a:t>       </a:t>
            </a:r>
            <a:r>
              <a:rPr lang="en-US" sz="2400" dirty="0" err="1"/>
              <a:t>sq_sum</a:t>
            </a:r>
            <a:r>
              <a:rPr lang="en-US" sz="2400" dirty="0"/>
              <a:t> = </a:t>
            </a:r>
            <a:r>
              <a:rPr lang="en-US" sz="2400" dirty="0" err="1"/>
              <a:t>sq_sum</a:t>
            </a:r>
            <a:r>
              <a:rPr lang="en-US" sz="2400" dirty="0"/>
              <a:t> + y ;</a:t>
            </a:r>
          </a:p>
          <a:p>
            <a:r>
              <a:rPr lang="en-US" sz="2400" dirty="0"/>
              <a:t>       x ++ ;</a:t>
            </a:r>
          </a:p>
          <a:p>
            <a:r>
              <a:rPr lang="en-US" sz="2400" dirty="0"/>
              <a:t>    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</a:t>
            </a:r>
            <a:r>
              <a:rPr lang="en-US" sz="2400" noProof="1"/>
              <a:t>The summation of the numbers squared from 0 to 10 </a:t>
            </a:r>
            <a:r>
              <a:rPr lang="en-US" sz="2400" dirty="0"/>
              <a:t>“ &lt;&lt; </a:t>
            </a:r>
            <a:r>
              <a:rPr lang="en-US" sz="2400" dirty="0" err="1"/>
              <a:t>sq_sum</a:t>
            </a:r>
            <a:r>
              <a:rPr lang="en-US" sz="2400" dirty="0"/>
              <a:t> ;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5. Examples Using the </a:t>
            </a:r>
            <a:r>
              <a:rPr lang="en-US" sz="3600" noProof="1">
                <a:latin typeface="Courier"/>
              </a:rPr>
              <a:t>while </a:t>
            </a:r>
            <a:r>
              <a:rPr lang="en-US" sz="3600" noProof="1"/>
              <a:t>Structure</a:t>
            </a:r>
            <a:endParaRPr lang="en-US" sz="3600" dirty="0"/>
          </a:p>
        </p:txBody>
      </p:sp>
      <p:sp>
        <p:nvSpPr>
          <p:cNvPr id="22" name="Rectangle 4"/>
          <p:cNvSpPr txBox="1">
            <a:spLocks noChangeArrowheads="1"/>
          </p:cNvSpPr>
          <p:nvPr/>
        </p:nvSpPr>
        <p:spPr bwMode="auto">
          <a:xfrm>
            <a:off x="514376" y="857232"/>
            <a:ext cx="7772400" cy="57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Factorial of a number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57375" y="1500188"/>
            <a:ext cx="5429250" cy="4786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2143108" y="1693026"/>
            <a:ext cx="471487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iostram.h</a:t>
            </a:r>
            <a:r>
              <a:rPr lang="en-US" sz="2000" dirty="0"/>
              <a:t>&gt;</a:t>
            </a:r>
          </a:p>
          <a:p>
            <a:r>
              <a:rPr lang="en-US" sz="2000" dirty="0"/>
              <a:t>void main (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n, fact = 1 ;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a number “ &lt;&lt; </a:t>
            </a:r>
            <a:r>
              <a:rPr lang="en-US" sz="2000" dirty="0" err="1"/>
              <a:t>endl</a:t>
            </a:r>
            <a:r>
              <a:rPr lang="en-US" sz="2000" dirty="0"/>
              <a:t>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 ;</a:t>
            </a:r>
          </a:p>
          <a:p>
            <a:r>
              <a:rPr lang="en-US" sz="2000" dirty="0"/>
              <a:t>       while ( n  &gt; 0 )    {</a:t>
            </a:r>
          </a:p>
          <a:p>
            <a:r>
              <a:rPr lang="en-US" sz="2000" dirty="0"/>
              <a:t>       fact = fact * n ;</a:t>
            </a:r>
          </a:p>
          <a:p>
            <a:r>
              <a:rPr lang="en-US" sz="2000" dirty="0"/>
              <a:t>       n -- ;         </a:t>
            </a:r>
          </a:p>
          <a:p>
            <a:r>
              <a:rPr lang="en-US" sz="2000" dirty="0"/>
              <a:t>       }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</a:t>
            </a:r>
            <a:r>
              <a:rPr lang="en-US" sz="2000" noProof="1"/>
              <a:t>The factorial of your number is </a:t>
            </a:r>
            <a:r>
              <a:rPr lang="en-US" sz="2000" dirty="0"/>
              <a:t>“ &lt;&lt; fact ;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8. </a:t>
            </a:r>
            <a:r>
              <a:rPr lang="en-US" sz="3600" dirty="0"/>
              <a:t>Nested Control Structures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40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 Problem: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    </a:t>
            </a:r>
            <a:r>
              <a:rPr lang="en-US" sz="2200" i="1" dirty="0"/>
              <a:t>A college has a list of test results (1 = pass, 2 = fail) for 10 students.  Write a program that analyzes the results.  If more than 8 students pass, print "Raise Tuition".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 We can see that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/>
              <a:t> The program must process 10 test results. A counter-controlled loop will be used.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/>
              <a:t> Two counters can be used—one to count the number of students who passed the exam and one to count the number of students who failed the exam.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/>
              <a:t> Each test result is a number—either a 1 or a 2.  If the number is not a 1, we assume that it is a 2. 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 Top level outline: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200" i="1" dirty="0">
                <a:solidFill>
                  <a:srgbClr val="CC3300"/>
                </a:solidFill>
              </a:rPr>
              <a:t>Analyze exam results and decide if tuition should be raised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28596" y="1357298"/>
            <a:ext cx="792480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1.   </a:t>
            </a:r>
            <a:r>
              <a:rPr lang="en-US" altLang="ar-EG" sz="2400" b="1" noProof="1">
                <a:solidFill>
                  <a:srgbClr val="FF0000"/>
                </a:solidFill>
                <a:latin typeface="AvantGarde" pitchFamily="34" charset="0"/>
              </a:rPr>
              <a:t>C++ Iterative Constructs </a:t>
            </a:r>
            <a:b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</a:b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2.   The for Repetition Structure</a:t>
            </a:r>
          </a:p>
          <a:p>
            <a:pPr>
              <a:lnSpc>
                <a:spcPct val="90000"/>
              </a:lnSpc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3.   Examples Using the for Structure</a:t>
            </a:r>
          </a:p>
          <a:p>
            <a:pPr eaLnBrk="1" hangingPunct="1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   The while Repetition Structure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Examples Using the while Structure 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Formulating Algorithms (Counter-Controlled                 Repetition)	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Formulating Algorithms with Top-Down, Stepwise Refinement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Nested control structures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Essentials of Counter-Controlled Repetition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 The do/while Repetition Structure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400" b="1" noProof="1">
                <a:solidFill>
                  <a:srgbClr val="FF0000"/>
                </a:solidFill>
                <a:latin typeface="AvantGarde" pitchFamily="34" charset="0"/>
              </a:rPr>
              <a:t> The break and continue Statements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8. </a:t>
            </a:r>
            <a:r>
              <a:rPr lang="en-US" sz="3600" dirty="0"/>
              <a:t>Nested Control Structures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00108"/>
            <a:ext cx="7772400" cy="5334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First Refinement:</a:t>
            </a:r>
          </a:p>
          <a:p>
            <a:pPr lvl="2" algn="l" rtl="0" eaLnBrk="1" hangingPunct="1">
              <a:buFontTx/>
              <a:buNone/>
            </a:pPr>
            <a:r>
              <a:rPr lang="en-US" sz="2400" dirty="0"/>
              <a:t>	</a:t>
            </a:r>
            <a:r>
              <a:rPr lang="en-US" sz="2400" i="1" dirty="0">
                <a:solidFill>
                  <a:srgbClr val="CC3300"/>
                </a:solidFill>
              </a:rPr>
              <a:t>Initialize variables</a:t>
            </a:r>
          </a:p>
          <a:p>
            <a:pPr lvl="2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	Input the ten quiz grades and count passes and failures</a:t>
            </a:r>
          </a:p>
          <a:p>
            <a:pPr lvl="2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	Print a summary of the exam results and decide if tuition should be raised </a:t>
            </a:r>
            <a:endParaRPr lang="en-US" sz="3600" i="1" dirty="0">
              <a:solidFill>
                <a:srgbClr val="CC3300"/>
              </a:solidFill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/>
              <a:t> Refine</a:t>
            </a:r>
          </a:p>
          <a:p>
            <a:pPr lvl="3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Initialize variables</a:t>
            </a:r>
          </a:p>
          <a:p>
            <a:pPr lvl="4" algn="l" rtl="0" eaLnBrk="1" hangingPunct="1">
              <a:buFontTx/>
              <a:buNone/>
            </a:pPr>
            <a:r>
              <a:rPr lang="en-US" sz="2400" dirty="0"/>
              <a:t>to </a:t>
            </a:r>
          </a:p>
          <a:p>
            <a:pPr lvl="3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Initialize passes to zero</a:t>
            </a:r>
          </a:p>
          <a:p>
            <a:pPr lvl="3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Initialize failures to zero</a:t>
            </a:r>
          </a:p>
          <a:p>
            <a:pPr lvl="3" algn="l" rtl="0" eaLnBrk="1" hangingPunct="1">
              <a:buFontTx/>
              <a:buNone/>
            </a:pPr>
            <a:r>
              <a:rPr lang="en-US" sz="2400" i="1" dirty="0">
                <a:solidFill>
                  <a:srgbClr val="CC3300"/>
                </a:solidFill>
              </a:rPr>
              <a:t>Initialize student counter to one </a:t>
            </a:r>
          </a:p>
          <a:p>
            <a:pPr lvl="3" algn="l" rtl="0" eaLnBrk="1" hangingPunct="1">
              <a:buFontTx/>
              <a:buNone/>
            </a:pPr>
            <a:endParaRPr lang="en-US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8. </a:t>
            </a:r>
            <a:r>
              <a:rPr lang="en-US" sz="3600" dirty="0"/>
              <a:t>Nested Control Structures</a:t>
            </a:r>
          </a:p>
        </p:txBody>
      </p:sp>
      <p:sp>
        <p:nvSpPr>
          <p:cNvPr id="6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981100"/>
            <a:ext cx="8839200" cy="573404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US" sz="2800" dirty="0"/>
              <a:t>Refine</a:t>
            </a:r>
            <a:endParaRPr lang="en-US" sz="2000" dirty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FF3300"/>
                </a:solidFill>
              </a:rPr>
              <a:t>Input the ten quiz grades and count passes and failures</a:t>
            </a:r>
          </a:p>
          <a:p>
            <a:pPr lvl="4" algn="l" rtl="0"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    to 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CC3300"/>
                </a:solidFill>
              </a:rPr>
              <a:t>While student counter is less than or equal to ten</a:t>
            </a:r>
            <a:br>
              <a:rPr lang="en-US" sz="2000" i="1" dirty="0">
                <a:solidFill>
                  <a:srgbClr val="CC3300"/>
                </a:solidFill>
              </a:rPr>
            </a:br>
            <a:r>
              <a:rPr lang="en-US" sz="2000" i="1" dirty="0">
                <a:solidFill>
                  <a:srgbClr val="CC3300"/>
                </a:solidFill>
              </a:rPr>
              <a:t>Input the next exam result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CC3300"/>
                </a:solidFill>
              </a:rPr>
              <a:t>	If the student passed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CC3300"/>
                </a:solidFill>
              </a:rPr>
              <a:t>	   Add one to passes</a:t>
            </a:r>
            <a:br>
              <a:rPr lang="en-US" sz="2000" i="1" dirty="0">
                <a:solidFill>
                  <a:srgbClr val="CC3300"/>
                </a:solidFill>
              </a:rPr>
            </a:br>
            <a:r>
              <a:rPr lang="en-US" sz="2000" i="1" dirty="0">
                <a:solidFill>
                  <a:srgbClr val="CC3300"/>
                </a:solidFill>
              </a:rPr>
              <a:t>Else</a:t>
            </a:r>
            <a:br>
              <a:rPr lang="en-US" sz="2000" i="1" dirty="0">
                <a:solidFill>
                  <a:srgbClr val="CC3300"/>
                </a:solidFill>
              </a:rPr>
            </a:br>
            <a:r>
              <a:rPr lang="en-US" sz="2000" i="1" dirty="0">
                <a:solidFill>
                  <a:srgbClr val="CC3300"/>
                </a:solidFill>
              </a:rPr>
              <a:t>   Add one to failures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CC3300"/>
                </a:solidFill>
              </a:rPr>
              <a:t>	Add one to student counter 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 Refine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FF3300"/>
                </a:solidFill>
              </a:rPr>
              <a:t>Print a summary of the exam results and decide if tuition should be raised</a:t>
            </a:r>
            <a:r>
              <a:rPr lang="en-US" sz="2000" i="1" dirty="0">
                <a:solidFill>
                  <a:schemeClr val="accent2"/>
                </a:solidFill>
              </a:rPr>
              <a:t> </a:t>
            </a:r>
          </a:p>
          <a:p>
            <a:pPr lvl="4" algn="l" rtl="0" eaLnBrk="1" hangingPunct="1">
              <a:lnSpc>
                <a:spcPct val="90000"/>
              </a:lnSpc>
              <a:buFontTx/>
              <a:buNone/>
            </a:pPr>
            <a:r>
              <a:rPr lang="en-US" sz="2000" dirty="0"/>
              <a:t>   to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CC3300"/>
                </a:solidFill>
              </a:rPr>
              <a:t>Print the number of passes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CC3300"/>
                </a:solidFill>
              </a:rPr>
              <a:t>Print the number of failures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000" i="1" dirty="0">
                <a:solidFill>
                  <a:srgbClr val="CC3300"/>
                </a:solidFill>
              </a:rPr>
              <a:t>If more than eight students passed </a:t>
            </a:r>
            <a:br>
              <a:rPr lang="en-US" sz="2000" i="1" dirty="0">
                <a:solidFill>
                  <a:srgbClr val="CC3300"/>
                </a:solidFill>
              </a:rPr>
            </a:br>
            <a:r>
              <a:rPr lang="en-US" sz="2000" i="1" dirty="0">
                <a:solidFill>
                  <a:srgbClr val="CC3300"/>
                </a:solidFill>
              </a:rPr>
              <a:t>	Print “Raise tuition”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85D506-C007-46FF-AF27-3DDEAC849F6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1.  Initialize variables</a:t>
            </a:r>
          </a:p>
          <a:p>
            <a:pPr eaLnBrk="1" hangingPunct="1"/>
            <a:br>
              <a:rPr lang="en-US" sz="1600">
                <a:cs typeface="Times New Roman" pitchFamily="18" charset="0"/>
              </a:rPr>
            </a:br>
            <a:r>
              <a:rPr lang="en-US" sz="1600">
                <a:cs typeface="Times New Roman" pitchFamily="18" charset="0"/>
              </a:rPr>
              <a:t>2.  Input data and count passes/failures</a:t>
            </a:r>
          </a:p>
          <a:p>
            <a:pPr eaLnBrk="1" hangingPunct="1"/>
            <a:br>
              <a:rPr lang="en-US">
                <a:cs typeface="Times New Roman" pitchFamily="18" charset="0"/>
              </a:rPr>
            </a:b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572264" cy="6572272"/>
            <a:chOff x="0" y="0"/>
            <a:chExt cx="3072" cy="860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4888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89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	// Fig. 2.11: fig02_11.cpp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4886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87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2	// Analysis of examination results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4884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85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4882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83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4880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81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4878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79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4876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77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4874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75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4872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73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4870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71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10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4868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69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33CC33"/>
                    </a:solidFill>
                    <a:latin typeface="Courier New" pitchFamily="49" charset="0"/>
                  </a:rPr>
                  <a:t>	11	   // initialize variables in declarations</a:t>
                </a:r>
                <a:endParaRPr lang="en-US" sz="1100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4866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67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passes = 0,        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number of passes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4864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65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latin typeface="Courier New" pitchFamily="49" charset="0"/>
                  </a:rPr>
                  <a:t>       failures = 0,      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number of failures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4862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63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14	</a:t>
                </a:r>
                <a:r>
                  <a:rPr lang="en-US" sz="1100" b="1">
                    <a:latin typeface="Courier New" pitchFamily="49" charset="0"/>
                  </a:rPr>
                  <a:t>       studentCounter = 1,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student counter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4860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61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latin typeface="Courier New" pitchFamily="49" charset="0"/>
                  </a:rPr>
                  <a:t>       result;            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one exam result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4858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59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16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4856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57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17	   // process 10 students; counter-controlled loop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4854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55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while</a:t>
                </a:r>
                <a:r>
                  <a:rPr lang="en-US" sz="1100" b="1">
                    <a:latin typeface="Courier New" pitchFamily="49" charset="0"/>
                  </a:rPr>
                  <a:t> ( studentCounter &lt;= 10 )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4852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53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>
                    <a:latin typeface="Courier New" pitchFamily="49" charset="0"/>
                  </a:rPr>
                  <a:t>      cout &lt;&lt; "Enter result (1=pass,2=fail):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4850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51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20	</a:t>
                </a:r>
                <a:r>
                  <a:rPr lang="en-US" sz="1100" b="1">
                    <a:latin typeface="Courier New" pitchFamily="49" charset="0"/>
                  </a:rPr>
                  <a:t>      cin &gt;&gt; result;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4848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49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21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4846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47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22	</a:t>
                </a:r>
                <a:r>
                  <a:rPr lang="en-US" sz="1100" b="1">
                    <a:latin typeface="Courier New" pitchFamily="49" charset="0"/>
                  </a:rPr>
                  <a:t>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100" b="1">
                    <a:latin typeface="Courier New" pitchFamily="49" charset="0"/>
                  </a:rPr>
                  <a:t> ( result == 1 )     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if/else nested in while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4844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4845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23	</a:t>
                </a:r>
                <a:r>
                  <a:rPr lang="en-US" sz="1100" b="1">
                    <a:latin typeface="Courier New" pitchFamily="49" charset="0"/>
                  </a:rPr>
                  <a:t>         passes = passes + 1;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532D8-6D6B-4508-9F31-E3E07A1E140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>
                <a:cs typeface="Times New Roman" pitchFamily="18" charset="0"/>
              </a:rPr>
              <a:t>3.  Print results</a:t>
            </a:r>
            <a:r>
              <a:rPr lang="en-US" sz="1600"/>
              <a:t> 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3733800"/>
            <a:chOff x="0" y="0"/>
            <a:chExt cx="3072" cy="561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588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9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24	</a:t>
                </a:r>
                <a:r>
                  <a:rPr lang="en-US" sz="1400" b="1">
                    <a:latin typeface="Courier New" pitchFamily="49" charset="0"/>
                  </a:rPr>
                  <a:t>      </a:t>
                </a:r>
                <a:r>
                  <a:rPr lang="en-US" sz="1400" b="1">
                    <a:solidFill>
                      <a:srgbClr val="275AFF"/>
                    </a:solidFill>
                    <a:latin typeface="Courier New" pitchFamily="49" charset="0"/>
                  </a:rPr>
                  <a:t>else</a:t>
                </a:r>
                <a:endParaRPr lang="en-US" sz="14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588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8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25	</a:t>
                </a:r>
                <a:r>
                  <a:rPr lang="en-US" sz="1400" b="1">
                    <a:latin typeface="Courier New" pitchFamily="49" charset="0"/>
                  </a:rPr>
                  <a:t>         failures = failures + 1;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588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8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26	</a:t>
                </a:r>
                <a:endParaRPr lang="en-US" sz="14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588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8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27	</a:t>
                </a:r>
                <a:r>
                  <a:rPr lang="en-US" sz="1400" b="1">
                    <a:latin typeface="Courier New" pitchFamily="49" charset="0"/>
                  </a:rPr>
                  <a:t>      studentCounter = studentCounter + 1;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588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8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28	</a:t>
                </a:r>
                <a:r>
                  <a:rPr lang="en-US" sz="14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587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8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29	</a:t>
                </a:r>
                <a:endParaRPr lang="en-US" sz="14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587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7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30	   // termination phase</a:t>
                </a:r>
                <a:endParaRPr lang="en-US" sz="14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587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7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31	</a:t>
                </a:r>
                <a:r>
                  <a:rPr lang="en-US" sz="1400" b="1">
                    <a:latin typeface="Courier New" pitchFamily="49" charset="0"/>
                  </a:rPr>
                  <a:t>   cout &lt;&lt; "Passed " &lt;&lt; passes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587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7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 dirty="0">
                    <a:solidFill>
                      <a:srgbClr val="33CC33"/>
                    </a:solidFill>
                    <a:latin typeface="Courier New" pitchFamily="49" charset="0"/>
                  </a:rPr>
                  <a:t>	32	</a:t>
                </a:r>
                <a:r>
                  <a:rPr lang="en-US" sz="1400" b="1" dirty="0">
                    <a:latin typeface="Courier New" pitchFamily="49" charset="0"/>
                  </a:rPr>
                  <a:t>   </a:t>
                </a:r>
                <a:r>
                  <a:rPr lang="en-US" sz="1400" b="1" dirty="0" err="1">
                    <a:latin typeface="Courier New" pitchFamily="49" charset="0"/>
                  </a:rPr>
                  <a:t>cout</a:t>
                </a:r>
                <a:r>
                  <a:rPr lang="en-US" sz="1400" b="1" dirty="0">
                    <a:latin typeface="Courier New" pitchFamily="49" charset="0"/>
                  </a:rPr>
                  <a:t> &lt;&lt; "Failed " &lt;&lt; failures &lt;&lt; </a:t>
                </a:r>
                <a:r>
                  <a:rPr lang="en-US" sz="1400" b="1" dirty="0" err="1">
                    <a:latin typeface="Courier New" pitchFamily="49" charset="0"/>
                  </a:rPr>
                  <a:t>endl</a:t>
                </a:r>
                <a:r>
                  <a:rPr lang="en-US" sz="1400" b="1" dirty="0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587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7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33	</a:t>
                </a:r>
                <a:endParaRPr lang="en-US" sz="14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586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7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34	</a:t>
                </a:r>
                <a:r>
                  <a:rPr lang="en-US" sz="1400" b="1">
                    <a:latin typeface="Courier New" pitchFamily="49" charset="0"/>
                  </a:rPr>
                  <a:t>   </a:t>
                </a:r>
                <a:r>
                  <a:rPr lang="en-US" sz="14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400" b="1">
                    <a:latin typeface="Courier New" pitchFamily="49" charset="0"/>
                  </a:rPr>
                  <a:t> ( passes &gt; 8 )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586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6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35	</a:t>
                </a:r>
                <a:r>
                  <a:rPr lang="en-US" sz="1400" b="1">
                    <a:latin typeface="Courier New" pitchFamily="49" charset="0"/>
                  </a:rPr>
                  <a:t>      cout &lt;&lt; "Raise tuition 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586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6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36	</a:t>
                </a:r>
                <a:endParaRPr lang="en-US" sz="14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586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6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37	</a:t>
                </a:r>
                <a:r>
                  <a:rPr lang="en-US" sz="1400" b="1">
                    <a:latin typeface="Courier New" pitchFamily="49" charset="0"/>
                  </a:rPr>
                  <a:t>   </a:t>
                </a:r>
                <a:r>
                  <a:rPr lang="en-US" sz="14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400" b="1">
                    <a:latin typeface="Courier New" pitchFamily="49" charset="0"/>
                  </a:rPr>
                  <a:t> 0;  </a:t>
                </a: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 // successful termination</a:t>
                </a:r>
                <a:endParaRPr lang="en-US" sz="14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586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400"/>
              </a:p>
            </p:txBody>
          </p:sp>
          <p:sp>
            <p:nvSpPr>
              <p:cNvPr id="3586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400" b="1">
                    <a:solidFill>
                      <a:srgbClr val="33CC33"/>
                    </a:solidFill>
                    <a:latin typeface="Courier New" pitchFamily="49" charset="0"/>
                  </a:rPr>
                  <a:t>	38	</a:t>
                </a:r>
                <a:r>
                  <a:rPr lang="en-US" sz="14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4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35845" name="Rectangle 50"/>
          <p:cNvSpPr>
            <a:spLocks noChangeArrowheads="1"/>
          </p:cNvSpPr>
          <p:nvPr/>
        </p:nvSpPr>
        <p:spPr bwMode="auto">
          <a:xfrm>
            <a:off x="0" y="3962400"/>
            <a:ext cx="6781800" cy="2677656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Enter result (1=pass,2=fail):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Passed 9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Failed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 dirty="0">
                <a:latin typeface="Courier New" pitchFamily="49" charset="0"/>
              </a:rPr>
              <a:t>Raise tuition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8. </a:t>
            </a:r>
            <a:r>
              <a:rPr lang="en-US" sz="3600" dirty="0"/>
              <a:t>Nested Control Structures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57225" y="66198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400" b="1" kern="0" noProof="1">
                <a:solidFill>
                  <a:srgbClr val="FF3300"/>
                </a:solidFill>
                <a:latin typeface="+mj-lt"/>
                <a:ea typeface="+mj-ea"/>
                <a:cs typeface="+mj-cs"/>
              </a:rPr>
              <a:t>Accept 10 numbers from the user &amp; print the max. one</a:t>
            </a:r>
            <a:endParaRPr lang="en-US" sz="24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57375" y="1500188"/>
            <a:ext cx="5429250" cy="478631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214563" y="1535113"/>
            <a:ext cx="471487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#include &lt;</a:t>
            </a:r>
            <a:r>
              <a:rPr lang="en-US" sz="2000" dirty="0" err="1"/>
              <a:t>iostram.h</a:t>
            </a:r>
            <a:r>
              <a:rPr lang="en-US" sz="2000" dirty="0"/>
              <a:t>&gt;</a:t>
            </a:r>
          </a:p>
          <a:p>
            <a:r>
              <a:rPr lang="en-US" sz="2000" dirty="0"/>
              <a:t>void main ( )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 err="1"/>
              <a:t>int</a:t>
            </a:r>
            <a:r>
              <a:rPr lang="en-US" sz="2000" dirty="0"/>
              <a:t> num, largest = 0 ;</a:t>
            </a:r>
          </a:p>
          <a:p>
            <a:r>
              <a:rPr lang="en-US" sz="2000" dirty="0"/>
              <a:t>    for (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10; </a:t>
            </a:r>
            <a:r>
              <a:rPr lang="en-US" sz="2000" dirty="0" err="1"/>
              <a:t>i</a:t>
            </a:r>
            <a:r>
              <a:rPr lang="en-US" sz="2000" dirty="0"/>
              <a:t> ++ )  {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cout</a:t>
            </a:r>
            <a:r>
              <a:rPr lang="en-US" sz="2000" dirty="0"/>
              <a:t> &lt;&lt; “ Enter a number: “ 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cin</a:t>
            </a:r>
            <a:r>
              <a:rPr lang="en-US" sz="2000" dirty="0"/>
              <a:t> &gt;&gt; num ;</a:t>
            </a:r>
          </a:p>
          <a:p>
            <a:r>
              <a:rPr lang="en-US" sz="2000" dirty="0"/>
              <a:t>                       if ( num &gt; largest) {</a:t>
            </a:r>
          </a:p>
          <a:p>
            <a:r>
              <a:rPr lang="en-US" sz="2000" dirty="0"/>
              <a:t>                       largest = num ; </a:t>
            </a:r>
          </a:p>
          <a:p>
            <a:r>
              <a:rPr lang="en-US" sz="2000" dirty="0"/>
              <a:t>                       }</a:t>
            </a:r>
          </a:p>
          <a:p>
            <a:r>
              <a:rPr lang="en-US" sz="2000" dirty="0"/>
              <a:t>     }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The largest number is “ &lt;&lt; largest &lt;&lt; </a:t>
            </a:r>
            <a:r>
              <a:rPr lang="en-US" sz="2000" dirty="0" err="1"/>
              <a:t>endl</a:t>
            </a:r>
            <a:r>
              <a:rPr lang="en-US" sz="2000" dirty="0"/>
              <a:t> ;</a:t>
            </a:r>
          </a:p>
          <a:p>
            <a:r>
              <a:rPr lang="en-US" sz="2000" dirty="0"/>
              <a:t>}</a:t>
            </a:r>
            <a:endParaRPr lang="ar-EG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altLang="ar-EG" sz="3600" dirty="0"/>
              <a:t>1.    C++ Iterative Constructs</a:t>
            </a:r>
            <a:endParaRPr lang="en-US" sz="3600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638302"/>
            <a:ext cx="7458100" cy="336233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altLang="ar-EG" sz="3200" dirty="0"/>
              <a:t> There are three constructs:</a:t>
            </a:r>
          </a:p>
          <a:p>
            <a:pPr algn="l" rtl="0" eaLnBrk="1" hangingPunct="1">
              <a:buFontTx/>
              <a:buNone/>
            </a:pPr>
            <a:endParaRPr lang="en-US" altLang="ar-EG" sz="3200" dirty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altLang="ar-EG" sz="2400" dirty="0"/>
              <a:t>while statement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altLang="ar-EG" sz="2400" dirty="0"/>
              <a:t>for statement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altLang="ar-EG" sz="2400" dirty="0"/>
              <a:t>do-while statement</a:t>
            </a:r>
          </a:p>
          <a:p>
            <a:pPr lvl="3" algn="l" eaLnBrk="1" hangingPunct="1"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algn="l" eaLnBrk="1" hangingPunct="1"/>
            <a:endParaRPr lang="en-US" sz="3200" b="1" dirty="0">
              <a:latin typeface="Courier New" pitchFamily="49" charset="0"/>
            </a:endParaRPr>
          </a:p>
          <a:p>
            <a:pPr algn="l" eaLnBrk="1" hangingPunct="1"/>
            <a:endParaRPr lang="en-US" sz="3200" dirty="0"/>
          </a:p>
          <a:p>
            <a:pPr algn="l" eaLnBrk="1" hangingPunct="1"/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for Repetition Structure</a:t>
            </a:r>
            <a:endParaRPr lang="en-US" sz="3600" dirty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281114"/>
            <a:ext cx="7842448" cy="4648216"/>
          </a:xfrm>
          <a:prstGeom prst="rect">
            <a:avLst/>
          </a:prstGeom>
        </p:spPr>
        <p:txBody>
          <a:bodyPr/>
          <a:lstStyle/>
          <a:p>
            <a:pPr algn="l" rtl="0" eaLnBrk="1" hangingPunct="1"/>
            <a:r>
              <a:rPr lang="en-US" sz="2800" dirty="0"/>
              <a:t>The general format when using </a:t>
            </a:r>
            <a:r>
              <a:rPr lang="en-US" sz="2800" b="1" dirty="0">
                <a:latin typeface="Courier New" pitchFamily="49" charset="0"/>
              </a:rPr>
              <a:t>for</a:t>
            </a:r>
            <a:r>
              <a:rPr lang="en-US" sz="2800" dirty="0"/>
              <a:t> loops is</a:t>
            </a:r>
          </a:p>
          <a:p>
            <a:pPr lvl="1" algn="l" rtl="0" eaLnBrk="1" hangingPunct="1">
              <a:buFontTx/>
              <a:buNone/>
            </a:pPr>
            <a:r>
              <a:rPr lang="en-US" sz="2400" b="1" dirty="0">
                <a:latin typeface="Courier New" pitchFamily="49" charset="0"/>
              </a:rPr>
              <a:t>for ( initialization; </a:t>
            </a:r>
            <a:r>
              <a:rPr lang="en-US" sz="2400" b="1" dirty="0" err="1">
                <a:latin typeface="Courier New" pitchFamily="49" charset="0"/>
              </a:rPr>
              <a:t>LoopContinuationTest</a:t>
            </a:r>
            <a:r>
              <a:rPr lang="en-US" sz="2400" b="1" dirty="0">
                <a:latin typeface="Courier New" pitchFamily="49" charset="0"/>
              </a:rPr>
              <a:t>; increment ){</a:t>
            </a:r>
          </a:p>
          <a:p>
            <a:pPr lvl="1" algn="l" rtl="0" eaLnBrk="1" hangingPunct="1">
              <a:buFontTx/>
              <a:buNone/>
            </a:pPr>
            <a:r>
              <a:rPr lang="en-US" sz="3200" b="1" dirty="0">
                <a:latin typeface="Courier New" pitchFamily="49" charset="0"/>
              </a:rPr>
              <a:t>   </a:t>
            </a:r>
            <a:r>
              <a:rPr lang="en-US" sz="2400" b="1" dirty="0">
                <a:latin typeface="Courier New" pitchFamily="49" charset="0"/>
              </a:rPr>
              <a:t>statement(s)</a:t>
            </a:r>
            <a:r>
              <a:rPr lang="en-US" sz="2800" b="1" dirty="0">
                <a:latin typeface="Courier New" pitchFamily="49" charset="0"/>
              </a:rPr>
              <a:t> }</a:t>
            </a:r>
          </a:p>
          <a:p>
            <a:pPr lvl="1" algn="l" rtl="0" eaLnBrk="1" hangingPunct="1">
              <a:buFontTx/>
              <a:buNone/>
            </a:pPr>
            <a:endParaRPr lang="en-US" sz="1000" b="1" dirty="0">
              <a:latin typeface="Courier New" pitchFamily="49" charset="0"/>
            </a:endParaRPr>
          </a:p>
          <a:p>
            <a:pPr algn="l" rtl="0" eaLnBrk="1" hangingPunct="1"/>
            <a:r>
              <a:rPr lang="en-US" sz="2800" dirty="0"/>
              <a:t>Example:  </a:t>
            </a:r>
          </a:p>
          <a:p>
            <a:pPr lvl="1" algn="l" rtl="0" eaLnBrk="1" hangingPunct="1">
              <a:buFontTx/>
              <a:buNone/>
            </a:pPr>
            <a:r>
              <a:rPr lang="en-US" sz="1900" b="1" dirty="0">
                <a:latin typeface="Courier New" pitchFamily="49" charset="0"/>
              </a:rPr>
              <a:t>for( </a:t>
            </a:r>
            <a:r>
              <a:rPr lang="en-US" sz="1900" b="1" dirty="0" err="1">
                <a:latin typeface="Courier New" pitchFamily="49" charset="0"/>
              </a:rPr>
              <a:t>int</a:t>
            </a:r>
            <a:r>
              <a:rPr lang="en-US" sz="1900" b="1" dirty="0">
                <a:latin typeface="Courier New" pitchFamily="49" charset="0"/>
              </a:rPr>
              <a:t> counter = 1; counter &lt;= 10; counter++ ){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 err="1">
                <a:latin typeface="Courier New" pitchFamily="49" charset="0"/>
              </a:rPr>
              <a:t>cout</a:t>
            </a:r>
            <a:r>
              <a:rPr lang="en-US" sz="2400" b="1" dirty="0">
                <a:latin typeface="Courier New" pitchFamily="49" charset="0"/>
              </a:rPr>
              <a:t> &lt;&lt; counter &lt;&lt; </a:t>
            </a:r>
            <a:r>
              <a:rPr lang="en-US" sz="2400" b="1" dirty="0" err="1">
                <a:latin typeface="Courier New" pitchFamily="49" charset="0"/>
              </a:rPr>
              <a:t>endl</a:t>
            </a:r>
            <a:r>
              <a:rPr lang="en-US" sz="2400" b="1" dirty="0">
                <a:latin typeface="Courier New" pitchFamily="49" charset="0"/>
              </a:rPr>
              <a:t>;}</a:t>
            </a:r>
          </a:p>
          <a:p>
            <a:pPr lvl="2" algn="l" rtl="0" eaLnBrk="1" hangingPunct="1">
              <a:buFontTx/>
              <a:buNone/>
            </a:pPr>
            <a:endParaRPr lang="en-US" sz="1000" b="1" dirty="0">
              <a:latin typeface="Courier New" pitchFamily="49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/>
              <a:t>Prints the integers from one to ten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7286644" y="4921268"/>
            <a:ext cx="1066800" cy="10795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No semicolon after last statement</a:t>
            </a:r>
          </a:p>
        </p:txBody>
      </p:sp>
      <p:sp>
        <p:nvSpPr>
          <p:cNvPr id="7" name="Line 36"/>
          <p:cNvSpPr>
            <a:spLocks noChangeShapeType="1"/>
          </p:cNvSpPr>
          <p:nvPr/>
        </p:nvSpPr>
        <p:spPr bwMode="auto">
          <a:xfrm flipH="1" flipV="1">
            <a:off x="7820044" y="423546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ar-E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for Repetition Structure</a:t>
            </a:r>
            <a:endParaRPr lang="en-US" sz="3600" dirty="0"/>
          </a:p>
        </p:txBody>
      </p:sp>
      <p:sp>
        <p:nvSpPr>
          <p:cNvPr id="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285875"/>
            <a:ext cx="7848600" cy="4429125"/>
          </a:xfrm>
          <a:prstGeom prst="rect">
            <a:avLst/>
          </a:prstGeom>
          <a:noFill/>
        </p:spPr>
        <p:txBody>
          <a:bodyPr lIns="92075" tIns="46038" rIns="92075" bIns="46038"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altLang="ar-EG" sz="3200" dirty="0"/>
              <a:t> Syntax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EG" sz="2400" dirty="0"/>
              <a:t>	</a:t>
            </a:r>
            <a:r>
              <a:rPr lang="en-US" altLang="ar-EG" sz="2400" b="1" dirty="0">
                <a:latin typeface="Courier New" pitchFamily="49" charset="0"/>
              </a:rPr>
              <a:t>for</a:t>
            </a:r>
            <a:r>
              <a:rPr lang="en-US" altLang="ar-EG" sz="2400" dirty="0">
                <a:latin typeface="Courier"/>
              </a:rPr>
              <a:t> </a:t>
            </a:r>
            <a:r>
              <a:rPr lang="en-US" altLang="ar-EG" sz="2400" dirty="0"/>
              <a:t>(</a:t>
            </a:r>
            <a:r>
              <a:rPr lang="en-US" altLang="ar-EG" sz="2400" i="1" dirty="0" err="1"/>
              <a:t>ForInit</a:t>
            </a:r>
            <a:r>
              <a:rPr lang="en-US" altLang="ar-EG" sz="2400" dirty="0"/>
              <a:t> ; </a:t>
            </a:r>
            <a:r>
              <a:rPr lang="en-US" altLang="ar-EG" sz="2400" i="1" dirty="0" err="1"/>
              <a:t>ForExpression</a:t>
            </a:r>
            <a:r>
              <a:rPr lang="en-US" altLang="ar-EG" sz="2400" dirty="0"/>
              <a:t>; </a:t>
            </a:r>
            <a:r>
              <a:rPr lang="en-US" altLang="ar-EG" sz="2400" i="1" dirty="0" err="1"/>
              <a:t>PostExpression</a:t>
            </a:r>
            <a:r>
              <a:rPr lang="en-US" altLang="ar-EG" sz="2400" dirty="0"/>
              <a:t>)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EG" sz="2400" dirty="0"/>
              <a:t>	   </a:t>
            </a:r>
            <a:r>
              <a:rPr lang="en-US" altLang="ar-EG" sz="2400" i="1" dirty="0"/>
              <a:t>Action</a:t>
            </a:r>
            <a:endParaRPr lang="en-US" altLang="ar-EG" sz="2400" i="1" dirty="0">
              <a:latin typeface="Courier"/>
            </a:endParaRPr>
          </a:p>
          <a:p>
            <a:pPr algn="l" rtl="0" eaLnBrk="1" hangingPunct="1"/>
            <a:endParaRPr lang="en-US" altLang="ar-EG" sz="2400" dirty="0"/>
          </a:p>
          <a:p>
            <a:pPr algn="l" rtl="0" eaLnBrk="1" hangingPunct="1">
              <a:buFontTx/>
              <a:buNone/>
            </a:pPr>
            <a:endParaRPr lang="en-US" altLang="ar-EG" sz="24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altLang="ar-EG" sz="3200" dirty="0"/>
              <a:t> Example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EG" sz="2400" dirty="0"/>
              <a:t>	</a:t>
            </a:r>
            <a:r>
              <a:rPr lang="en-US" altLang="ar-EG" sz="2400" b="1" dirty="0">
                <a:latin typeface="Courier New" pitchFamily="49" charset="0"/>
              </a:rPr>
              <a:t>for (</a:t>
            </a:r>
            <a:r>
              <a:rPr lang="en-US" altLang="ar-EG" sz="2400" b="1" dirty="0" err="1">
                <a:latin typeface="Courier New" pitchFamily="49" charset="0"/>
              </a:rPr>
              <a:t>int</a:t>
            </a:r>
            <a:r>
              <a:rPr lang="en-US" altLang="ar-EG" sz="2400" b="1" dirty="0">
                <a:latin typeface="Courier New" pitchFamily="49" charset="0"/>
              </a:rPr>
              <a:t> 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 = 0; 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 &lt; 3; ++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) {</a:t>
            </a:r>
            <a:br>
              <a:rPr lang="en-US" altLang="ar-EG" sz="2400" b="1" dirty="0">
                <a:latin typeface="Courier New" pitchFamily="49" charset="0"/>
              </a:rPr>
            </a:br>
            <a:r>
              <a:rPr lang="en-US" altLang="ar-EG" sz="2400" b="1" dirty="0">
                <a:latin typeface="Courier New" pitchFamily="49" charset="0"/>
              </a:rPr>
              <a:t>	  </a:t>
            </a:r>
            <a:r>
              <a:rPr lang="en-US" altLang="ar-EG" sz="2400" b="1" dirty="0" err="1">
                <a:latin typeface="Courier New" pitchFamily="49" charset="0"/>
              </a:rPr>
              <a:t>cout</a:t>
            </a:r>
            <a:r>
              <a:rPr lang="en-US" altLang="ar-EG" sz="2400" b="1" dirty="0">
                <a:latin typeface="Courier New" pitchFamily="49" charset="0"/>
              </a:rPr>
              <a:t> &lt;&lt; "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 is " &lt;&lt; </a:t>
            </a:r>
            <a:r>
              <a:rPr lang="en-US" altLang="ar-EG" sz="2400" b="1" dirty="0" err="1">
                <a:latin typeface="Courier New" pitchFamily="49" charset="0"/>
              </a:rPr>
              <a:t>i</a:t>
            </a:r>
            <a:r>
              <a:rPr lang="en-US" altLang="ar-EG" sz="2400" b="1" dirty="0">
                <a:latin typeface="Courier New" pitchFamily="49" charset="0"/>
              </a:rPr>
              <a:t> &lt;&lt; </a:t>
            </a:r>
            <a:r>
              <a:rPr lang="en-US" altLang="ar-EG" sz="2400" b="1" dirty="0" err="1">
                <a:latin typeface="Courier New" pitchFamily="49" charset="0"/>
              </a:rPr>
              <a:t>endl</a:t>
            </a:r>
            <a:r>
              <a:rPr lang="en-US" altLang="ar-EG" sz="2400" b="1" dirty="0">
                <a:latin typeface="Courier New" pitchFamily="49" charset="0"/>
              </a:rPr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altLang="ar-EG" sz="2400" b="1" dirty="0">
                <a:latin typeface="Courier New" pitchFamily="49" charset="0"/>
              </a:rPr>
              <a:t>	}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graphicFrame>
        <p:nvGraphicFramePr>
          <p:cNvPr id="171010" name="Object 16"/>
          <p:cNvGraphicFramePr>
            <a:graphicFrameLocks noChangeAspect="1"/>
          </p:cNvGraphicFramePr>
          <p:nvPr/>
        </p:nvGraphicFramePr>
        <p:xfrm>
          <a:off x="1371600" y="285750"/>
          <a:ext cx="6858000" cy="635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4" name="VISIO" r:id="rId4" imgW="4544568" imgH="4514088" progId="">
                  <p:embed/>
                </p:oleObj>
              </mc:Choice>
              <mc:Fallback>
                <p:oleObj name="VISIO" r:id="rId4" imgW="4544568" imgH="4514088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5750"/>
                        <a:ext cx="6858000" cy="635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08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  The for Repetition Structure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81114"/>
            <a:ext cx="7829576" cy="42910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b="1" dirty="0">
                <a:latin typeface="Courier New" pitchFamily="49" charset="0"/>
              </a:rPr>
              <a:t> For</a:t>
            </a:r>
            <a:r>
              <a:rPr lang="en-US" sz="2400" dirty="0"/>
              <a:t> loops can usually be rewritten as </a:t>
            </a:r>
            <a:r>
              <a:rPr lang="en-US" sz="2400" b="1" dirty="0">
                <a:latin typeface="Courier New" pitchFamily="49" charset="0"/>
              </a:rPr>
              <a:t>while</a:t>
            </a:r>
            <a:r>
              <a:rPr lang="en-US" sz="2400" dirty="0"/>
              <a:t> loops: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initialization;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while ( </a:t>
            </a:r>
            <a:r>
              <a:rPr lang="en-US" sz="2000" b="1" dirty="0" err="1">
                <a:latin typeface="Courier New" pitchFamily="49" charset="0"/>
              </a:rPr>
              <a:t>loopContinuationTest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statement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increment;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2" algn="l" rtl="0" eaLnBrk="1" hangingPunct="1">
              <a:buFontTx/>
              <a:buNone/>
            </a:pPr>
            <a:endParaRPr lang="en-US" sz="2000" b="1" dirty="0">
              <a:latin typeface="Courier New" pitchFamily="49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/>
              <a:t> Initialization and increment as comma-separated lists</a:t>
            </a:r>
          </a:p>
          <a:p>
            <a:pPr algn="l" rtl="0" eaLnBrk="1" hangingPunct="1"/>
            <a:r>
              <a:rPr lang="en-US" sz="2000" b="1" dirty="0">
                <a:latin typeface="Courier New" pitchFamily="49" charset="0"/>
              </a:rPr>
              <a:t>   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0, j = 0;  j +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&lt;= 10; j++,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</a:t>
            </a:r>
          </a:p>
          <a:p>
            <a:pPr lvl="2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</a:t>
            </a:r>
            <a:r>
              <a:rPr lang="en-US" sz="2000" b="1" dirty="0" err="1">
                <a:latin typeface="Courier New" pitchFamily="49" charset="0"/>
              </a:rPr>
              <a:t>cout</a:t>
            </a:r>
            <a:r>
              <a:rPr lang="en-US" sz="2000" b="1" dirty="0">
                <a:latin typeface="Courier New" pitchFamily="49" charset="0"/>
              </a:rPr>
              <a:t> &lt;&lt; j +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&lt;&lt; </a:t>
            </a:r>
            <a:r>
              <a:rPr lang="en-US" sz="2000" b="1" dirty="0" err="1">
                <a:latin typeface="Courier New" pitchFamily="49" charset="0"/>
              </a:rPr>
              <a:t>endl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algn="l" rtl="0" eaLnBrk="1" hangingPunct="1"/>
            <a:endParaRPr lang="en-US" sz="2000" b="1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Examples Using the </a:t>
            </a:r>
            <a:r>
              <a:rPr lang="en-US" sz="3600" noProof="1">
                <a:latin typeface="Courier"/>
              </a:rPr>
              <a:t>for</a:t>
            </a:r>
            <a:r>
              <a:rPr lang="en-US" sz="3600" noProof="1"/>
              <a:t> Structure 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  <a:latin typeface="+mj-lt"/>
                <a:ea typeface="+mj-ea"/>
                <a:cs typeface="+mj-cs"/>
              </a:rPr>
              <a:t>Sum the numbers from 0 to 10</a:t>
            </a:r>
            <a:endParaRPr lang="en-US" sz="28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500" y="1500188"/>
            <a:ext cx="5715000" cy="4143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857389" y="1572174"/>
            <a:ext cx="4714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#include &lt;</a:t>
            </a:r>
            <a:r>
              <a:rPr lang="en-US" sz="2400" dirty="0" err="1"/>
              <a:t>iostram.h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 (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sum = 0 ;</a:t>
            </a:r>
          </a:p>
          <a:p>
            <a:r>
              <a:rPr lang="en-US" sz="2400" dirty="0"/>
              <a:t>    for (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= 10; </a:t>
            </a:r>
            <a:r>
              <a:rPr lang="en-US" sz="2400" dirty="0" err="1"/>
              <a:t>i</a:t>
            </a:r>
            <a:r>
              <a:rPr lang="en-US" sz="2400" dirty="0"/>
              <a:t>++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sum = sum +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r>
              <a:rPr lang="en-US" sz="2400" dirty="0"/>
              <a:t>  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Summation = “ &lt;&lt; sum ;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714500" y="5929313"/>
            <a:ext cx="5715000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85938" y="5988050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Summation = </a:t>
            </a:r>
            <a:endParaRPr lang="ar-EG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Examples Using the </a:t>
            </a:r>
            <a:r>
              <a:rPr lang="en-US" sz="3600" noProof="1">
                <a:latin typeface="Courier"/>
              </a:rPr>
              <a:t>for</a:t>
            </a:r>
            <a:r>
              <a:rPr lang="en-US" sz="3600" noProof="1"/>
              <a:t> Structure </a:t>
            </a:r>
            <a:endParaRPr lang="en-US" sz="3600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571472" y="928670"/>
            <a:ext cx="7772400" cy="6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2800" b="1" kern="0" noProof="1">
                <a:solidFill>
                  <a:srgbClr val="FF3300"/>
                </a:solidFill>
              </a:rPr>
              <a:t>Sum the even numbers from 0 to 100</a:t>
            </a:r>
            <a:endParaRPr lang="en-US" sz="2800" b="1" kern="0" dirty="0">
              <a:solidFill>
                <a:srgbClr val="FF33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714500" y="1500188"/>
            <a:ext cx="5715000" cy="414337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714500" y="5929313"/>
            <a:ext cx="5715000" cy="4286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85938" y="5988050"/>
            <a:ext cx="557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Summation = </a:t>
            </a:r>
            <a:endParaRPr lang="ar-EG" sz="2000"/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357455" y="1643612"/>
            <a:ext cx="47148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#include &lt;</a:t>
            </a:r>
            <a:r>
              <a:rPr lang="en-US" sz="2400" dirty="0" err="1"/>
              <a:t>iostram.h</a:t>
            </a:r>
            <a:r>
              <a:rPr lang="en-US" sz="2400" dirty="0"/>
              <a:t>&gt;</a:t>
            </a:r>
          </a:p>
          <a:p>
            <a:r>
              <a:rPr lang="en-US" sz="2400" dirty="0"/>
              <a:t>void main ( )</a:t>
            </a:r>
          </a:p>
          <a:p>
            <a:r>
              <a:rPr lang="en-US" sz="2400" dirty="0"/>
              <a:t>{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sum = 0 ;</a:t>
            </a:r>
          </a:p>
          <a:p>
            <a:r>
              <a:rPr lang="en-US" sz="2400" dirty="0"/>
              <a:t>    for ( int 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= 100; </a:t>
            </a:r>
            <a:r>
              <a:rPr lang="en-US" sz="2400" dirty="0" err="1"/>
              <a:t>i</a:t>
            </a:r>
            <a:r>
              <a:rPr lang="en-US" sz="2400" dirty="0"/>
              <a:t>+=2 )</a:t>
            </a:r>
          </a:p>
          <a:p>
            <a:r>
              <a:rPr lang="en-US" sz="2400" dirty="0"/>
              <a:t>   {</a:t>
            </a:r>
          </a:p>
          <a:p>
            <a:r>
              <a:rPr lang="en-US" sz="2400" dirty="0"/>
              <a:t>     sum = sum + </a:t>
            </a:r>
            <a:r>
              <a:rPr lang="en-US" sz="2400" dirty="0" err="1"/>
              <a:t>i</a:t>
            </a:r>
            <a:r>
              <a:rPr lang="en-US" sz="2400" dirty="0"/>
              <a:t> ;</a:t>
            </a:r>
          </a:p>
          <a:p>
            <a:r>
              <a:rPr lang="en-US" sz="2400" dirty="0"/>
              <a:t>     }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 &lt;&lt; “ Summation = “ &lt;&lt; sum ;</a:t>
            </a:r>
          </a:p>
          <a:p>
            <a:r>
              <a:rPr lang="en-US" sz="2400" dirty="0"/>
              <a:t>}</a:t>
            </a:r>
            <a:endParaRPr lang="ar-EG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1187</Words>
  <Application>Microsoft Office PowerPoint</Application>
  <PresentationFormat>On-screen Show (4:3)</PresentationFormat>
  <Paragraphs>306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AvantGarde</vt:lpstr>
      <vt:lpstr>Calibri</vt:lpstr>
      <vt:lpstr>Courier</vt:lpstr>
      <vt:lpstr>Courier New</vt:lpstr>
      <vt:lpstr>Symbol</vt:lpstr>
      <vt:lpstr>Times New Roman</vt:lpstr>
      <vt:lpstr>Wingdings</vt:lpstr>
      <vt:lpstr>Pitchbook</vt:lpstr>
      <vt:lpstr>VISIO</vt:lpstr>
      <vt:lpstr>Chapter 2.2  Control Structures (Iteration)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2016-12-14T19:15:06Z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